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9.png" ContentType="image/png"/>
  <Override PartName="/ppt/media/image1.png" ContentType="image/png"/>
  <Override PartName="/ppt/media/image56.jpeg" ContentType="image/jpeg"/>
  <Override PartName="/ppt/media/image2.png" ContentType="image/png"/>
  <Override PartName="/ppt/media/image3.png" ContentType="image/png"/>
  <Override PartName="/ppt/media/image45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29.jpeg" ContentType="image/jpeg"/>
  <Override PartName="/ppt/media/image10.png" ContentType="image/png"/>
  <Override PartName="/ppt/media/image57.jpeg" ContentType="image/jpeg"/>
  <Override PartName="/ppt/media/image11.png" ContentType="image/png"/>
  <Override PartName="/ppt/media/image12.png" ContentType="image/png"/>
  <Override PartName="/ppt/media/image46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40.jpeg" ContentType="image/jpeg"/>
  <Override PartName="/ppt/media/image20.png" ContentType="image/png"/>
  <Override PartName="/ppt/media/image21.png" ContentType="image/png"/>
  <Override PartName="/ppt/media/image22.png" ContentType="image/png"/>
  <Override PartName="/ppt/media/image47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jpeg" ContentType="image/jpeg"/>
  <Override PartName="/ppt/media/image42.png" ContentType="image/png"/>
  <Override PartName="/ppt/media/image31.jpeg" ContentType="image/jpeg"/>
  <Override PartName="/ppt/media/image52.png" ContentType="image/png"/>
  <Override PartName="/ppt/media/image32.jpeg" ContentType="image/jpeg"/>
  <Override PartName="/ppt/media/image48.jpeg" ContentType="image/jpeg"/>
  <Override PartName="/ppt/media/image33.png" ContentType="image/png"/>
  <Override PartName="/ppt/media/image34.png" ContentType="image/png"/>
  <Override PartName="/ppt/media/image37.jpeg" ContentType="image/jpeg"/>
  <Override PartName="/ppt/media/image35.png" ContentType="image/png"/>
  <Override PartName="/ppt/media/image36.png" ContentType="image/png"/>
  <Override PartName="/ppt/media/image38.jpeg" ContentType="image/jpeg"/>
  <Override PartName="/ppt/media/image39.jpeg" ContentType="image/jpeg"/>
  <Override PartName="/ppt/media/image41.png" ContentType="image/png"/>
  <Override PartName="/ppt/media/image43.png" ContentType="image/png"/>
  <Override PartName="/ppt/media/image44.png" ContentType="image/png"/>
  <Override PartName="/ppt/media/image49.png" ContentType="image/png"/>
  <Override PartName="/ppt/media/image50.png" ContentType="image/png"/>
  <Override PartName="/ppt/media/image51.png" ContentType="image/png"/>
  <Override PartName="/ppt/media/image53.png" ContentType="image/png"/>
  <Override PartName="/ppt/media/image54.png" ContentType="image/png"/>
  <Override PartName="/ppt/media/image55.jpeg" ContentType="image/jpeg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09920" y="218052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39160" y="218052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8039160" y="410184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09920" y="410184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581040" y="410184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4698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309920" y="218052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039160" y="218052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8039160" y="410184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309920" y="410184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581040" y="4101840"/>
            <a:ext cx="355104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4698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1a3260"/>
                </a:solidFill>
                <a:latin typeface="Gill Sans MT"/>
              </a:rPr>
              <a:t>Kliknij, aby edytować styl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E9DA71F-FB75-41F8-8EBB-C824CF01A938}" type="datetime">
              <a:rPr b="0" lang="en-US" sz="900" spc="-1" strike="noStrike">
                <a:solidFill>
                  <a:srgbClr val="2f5aac"/>
                </a:solidFill>
                <a:latin typeface="Gill Sans MT"/>
              </a:rPr>
              <a:t>6/2/22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159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E27416D-210C-4CA1-99D3-DD4D484565C9}" type="slidenum">
              <a:rPr b="0" lang="en-US" sz="900" spc="-1" strike="noStrike">
                <a:solidFill>
                  <a:srgbClr val="2f5aac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Click to edit the outline text format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3d3d3d"/>
                </a:solidFill>
                <a:latin typeface="Gill Sans MT"/>
              </a:rPr>
              <a:t>Second Outline Level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Third Outline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Fourth Outline Level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Fifth Outline Level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Sixth Outline Level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3d3d3d"/>
                </a:solidFill>
                <a:latin typeface="Gill Sans MT"/>
              </a:rPr>
              <a:t>Seventh Outline Level</a:t>
            </a:r>
            <a:endParaRPr b="0" lang="en-US" sz="20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440280" y="614520"/>
            <a:ext cx="11309040" cy="118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PlaceHolder 5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2800" spc="-1" strike="noStrike" cap="all">
                <a:solidFill>
                  <a:srgbClr val="ffffff"/>
                </a:solidFill>
                <a:latin typeface="Gill Sans MT"/>
              </a:rPr>
              <a:t>Kliknij, aby edytować styl</a:t>
            </a:r>
            <a:endParaRPr b="0" lang="en-US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anchor="ctr"/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800" spc="-1" strike="noStrike">
                <a:solidFill>
                  <a:srgbClr val="3d3d3d"/>
                </a:solidFill>
                <a:latin typeface="Gill Sans MT"/>
              </a:rPr>
              <a:t>Kliknij, aby edytować style wzorca tekstu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lvl="1" marL="630000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600" spc="-1" strike="noStrike">
                <a:solidFill>
                  <a:srgbClr val="3d3d3d"/>
                </a:solidFill>
                <a:latin typeface="Gill Sans MT"/>
              </a:rPr>
              <a:t>Drugi poziom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  <a:p>
            <a:pPr lvl="2" marL="900000" indent="-269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400" spc="-1" strike="noStrike">
                <a:solidFill>
                  <a:srgbClr val="3d3d3d"/>
                </a:solidFill>
                <a:latin typeface="Gill Sans MT"/>
              </a:rPr>
              <a:t>Trzeci poziom</a:t>
            </a:r>
            <a:endParaRPr b="0" lang="en-US" sz="1400" spc="-1" strike="noStrike">
              <a:solidFill>
                <a:srgbClr val="3d3d3d"/>
              </a:solidFill>
              <a:latin typeface="Gill Sans MT"/>
            </a:endParaRPr>
          </a:p>
          <a:p>
            <a:pPr lvl="3" marL="1242000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Czwarty poziom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  <a:p>
            <a:pPr lvl="4" marL="1602000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b="0" lang="en-US" sz="1200" spc="-1" strike="noStrike">
                <a:solidFill>
                  <a:srgbClr val="3d3d3d"/>
                </a:solidFill>
                <a:latin typeface="Gill Sans MT"/>
              </a:rPr>
              <a:t>Piąty poziom</a:t>
            </a:r>
            <a:endParaRPr b="0" lang="en-US" sz="12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B19E140-1387-494C-8935-CDB7CEE91A9F}" type="datetime">
              <a:rPr b="0" lang="en-US" sz="900" spc="-1" strike="noStrike">
                <a:solidFill>
                  <a:srgbClr val="4590b8"/>
                </a:solidFill>
                <a:latin typeface="Gill Sans MT"/>
              </a:rPr>
              <a:t>6/2/22</a:t>
            </a:fld>
            <a:endParaRPr b="0" lang="en-US" sz="900" spc="-1" strike="noStrike">
              <a:latin typeface="Times New Roman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3" name="PlaceHolder 9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335D46E-2955-442D-BE6E-93CB88F0B6CB}" type="slidenum">
              <a:rPr b="0" lang="en-US" sz="900" spc="-1" strike="noStrike">
                <a:solidFill>
                  <a:srgbClr val="4590b8"/>
                </a:solidFill>
                <a:latin typeface="Gill Sans MT"/>
              </a:rPr>
              <a:t>&lt;number&gt;</a:t>
            </a:fld>
            <a:endParaRPr b="0" lang="en-US" sz="9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image" Target="../media/image30.jpeg"/><Relationship Id="rId3" Type="http://schemas.openxmlformats.org/officeDocument/2006/relationships/image" Target="../media/image31.jpeg"/><Relationship Id="rId4" Type="http://schemas.openxmlformats.org/officeDocument/2006/relationships/image" Target="../media/image32.jpeg"/><Relationship Id="rId5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image" Target="../media/image40.jpe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jpeg"/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2"/>
          <p:cNvSpPr txBox="1"/>
          <p:nvPr/>
        </p:nvSpPr>
        <p:spPr>
          <a:xfrm>
            <a:off x="4510080" y="1276200"/>
            <a:ext cx="6939000" cy="4804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100000"/>
              </a:lnSpc>
            </a:pPr>
            <a:r>
              <a:rPr b="1" lang="en-US" sz="6000" spc="-1" strike="noStrike" cap="all">
                <a:solidFill>
                  <a:srgbClr val="1a3260"/>
                </a:solidFill>
                <a:latin typeface="Poppins"/>
              </a:rPr>
              <a:t>GAN - sztuczna inteligencja generująca sztukę</a:t>
            </a:r>
            <a:br/>
            <a:endParaRPr b="0" lang="en-US" sz="6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446400" y="457200"/>
            <a:ext cx="3702960" cy="59331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TextShape 4"/>
          <p:cNvSpPr txBox="1"/>
          <p:nvPr/>
        </p:nvSpPr>
        <p:spPr>
          <a:xfrm>
            <a:off x="384120" y="1023120"/>
            <a:ext cx="3827880" cy="48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</a:pPr>
            <a:r>
              <a:rPr b="0" lang="en-US" sz="2200" spc="-1" strike="noStrike" cap="all">
                <a:solidFill>
                  <a:srgbClr val="ffffff"/>
                </a:solidFill>
                <a:latin typeface="Poppins"/>
              </a:rPr>
              <a:t>Dawid Alimowski 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</a:pPr>
            <a:r>
              <a:rPr b="0" lang="en-US" sz="2200" spc="-1" strike="noStrike" cap="all">
                <a:solidFill>
                  <a:srgbClr val="ffffff"/>
                </a:solidFill>
                <a:latin typeface="Poppins"/>
              </a:rPr>
              <a:t>Magdalena Falkowska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</a:pPr>
            <a:r>
              <a:rPr b="0" lang="en-US" sz="2200" spc="-1" strike="noStrike" cap="all">
                <a:solidFill>
                  <a:srgbClr val="ffffff"/>
                </a:solidFill>
                <a:latin typeface="Poppins"/>
              </a:rPr>
              <a:t>Adam Bielecki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400"/>
                                        <p:tgtEl>
                                          <p:spTgt spid="93">
                                            <p:txEl>
                                              <p:p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400"/>
                                        <p:tgtEl>
                                          <p:spTgt spid="93">
                                            <p:txEl>
                                              <p:pRg st="1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7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400"/>
                                        <p:tgtEl>
                                          <p:spTgt spid="93">
                                            <p:txEl>
                                              <p:pRg st="37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10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- monet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30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36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- monet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40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39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Van gogh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1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42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Van gogh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10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45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Van gogh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20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48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Van gogh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30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51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Van gogh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40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54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cezanne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1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57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cezanne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10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60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cezanne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20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63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47840" y="842760"/>
            <a:ext cx="11296440" cy="776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Temat projektu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625720" y="2819520"/>
            <a:ext cx="283680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91440" bIns="0" anchor="b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5508000" y="2644920"/>
            <a:ext cx="2836800" cy="28368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>
            <a:off x="8762760" y="2819520"/>
            <a:ext cx="283680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91440" bIns="0" anchor="b"/>
          <a:p>
            <a:pPr>
              <a:lnSpc>
                <a:spcPct val="90000"/>
              </a:lnSpc>
              <a:spcAft>
                <a:spcPts val="83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8880480" y="3349080"/>
            <a:ext cx="2836800" cy="283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99" name="CustomShape 6"/>
          <p:cNvSpPr/>
          <p:nvPr/>
        </p:nvSpPr>
        <p:spPr>
          <a:xfrm>
            <a:off x="8024760" y="3968640"/>
            <a:ext cx="1175760" cy="1101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  <a:effectLst>
            <a:outerShdw algn="ctr" blurRad="6350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7"/>
          <p:cNvSpPr txBox="1"/>
          <p:nvPr/>
        </p:nvSpPr>
        <p:spPr>
          <a:xfrm>
            <a:off x="447840" y="2423160"/>
            <a:ext cx="4822200" cy="41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just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lang="en-US" sz="1600" spc="-1" strike="noStrike">
                <a:solidFill>
                  <a:srgbClr val="333333"/>
                </a:solidFill>
                <a:latin typeface="Poppins"/>
              </a:rPr>
              <a:t>Celem projektu było wykorzystanie sieci neuronowych do przekształcania zdjęć w obrazy, które jak najwierniej miały oddawać styl malarstwa charakterystyczny dla danego artysty, uniemożliwiając tym samym rozpoznanie, czy wyjściowy obraz to oryginalne dzieło, czy może wynik nałożonej transformacji.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cezanne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30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66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cezanne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40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69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Cechy twórczości – MONET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1" name="Obraz 3" descr=""/>
          <p:cNvPicPr/>
          <p:nvPr/>
        </p:nvPicPr>
        <p:blipFill>
          <a:blip r:embed="rId1"/>
          <a:stretch/>
        </p:blipFill>
        <p:spPr>
          <a:xfrm>
            <a:off x="334080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72" name="Obraz 6" descr=""/>
          <p:cNvPicPr/>
          <p:nvPr/>
        </p:nvPicPr>
        <p:blipFill>
          <a:blip r:embed="rId2"/>
          <a:stretch/>
        </p:blipFill>
        <p:spPr>
          <a:xfrm>
            <a:off x="615168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73" name="Obraz 8" descr=""/>
          <p:cNvPicPr/>
          <p:nvPr/>
        </p:nvPicPr>
        <p:blipFill>
          <a:blip r:embed="rId3"/>
          <a:stretch/>
        </p:blipFill>
        <p:spPr>
          <a:xfrm>
            <a:off x="896256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74" name="Obraz 10" descr=""/>
          <p:cNvPicPr/>
          <p:nvPr/>
        </p:nvPicPr>
        <p:blipFill>
          <a:blip r:embed="rId4"/>
          <a:stretch/>
        </p:blipFill>
        <p:spPr>
          <a:xfrm>
            <a:off x="529920" y="2903400"/>
            <a:ext cx="2647800" cy="264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monet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6" name="Obraz 4" descr=""/>
          <p:cNvPicPr/>
          <p:nvPr/>
        </p:nvPicPr>
        <p:blipFill>
          <a:blip r:embed="rId1"/>
          <a:stretch/>
        </p:blipFill>
        <p:spPr>
          <a:xfrm>
            <a:off x="1752480" y="209196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monet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8" name="Obraz 4" descr=""/>
          <p:cNvPicPr/>
          <p:nvPr/>
        </p:nvPicPr>
        <p:blipFill>
          <a:blip r:embed="rId1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monet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0" name="Obraz 4" descr=""/>
          <p:cNvPicPr/>
          <p:nvPr/>
        </p:nvPicPr>
        <p:blipFill>
          <a:blip r:embed="rId1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monet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2" name="Obraz 4" descr=""/>
          <p:cNvPicPr/>
          <p:nvPr/>
        </p:nvPicPr>
        <p:blipFill>
          <a:blip r:embed="rId1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Cechy twórczości – van gogh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4" name="Obraz 3" descr=""/>
          <p:cNvPicPr/>
          <p:nvPr/>
        </p:nvPicPr>
        <p:blipFill>
          <a:blip r:embed="rId1"/>
          <a:stretch/>
        </p:blipFill>
        <p:spPr>
          <a:xfrm>
            <a:off x="334080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85" name="Obraz 6" descr=""/>
          <p:cNvPicPr/>
          <p:nvPr/>
        </p:nvPicPr>
        <p:blipFill>
          <a:blip r:embed="rId2"/>
          <a:stretch/>
        </p:blipFill>
        <p:spPr>
          <a:xfrm>
            <a:off x="615168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86" name="Obraz 8" descr=""/>
          <p:cNvPicPr/>
          <p:nvPr/>
        </p:nvPicPr>
        <p:blipFill>
          <a:blip r:embed="rId3"/>
          <a:stretch/>
        </p:blipFill>
        <p:spPr>
          <a:xfrm>
            <a:off x="896256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87" name="Obraz 10" descr=""/>
          <p:cNvPicPr/>
          <p:nvPr/>
        </p:nvPicPr>
        <p:blipFill>
          <a:blip r:embed="rId4"/>
          <a:stretch/>
        </p:blipFill>
        <p:spPr>
          <a:xfrm>
            <a:off x="529920" y="2903400"/>
            <a:ext cx="2647800" cy="264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van gogh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9" name="Obraz 4" descr=""/>
          <p:cNvPicPr/>
          <p:nvPr/>
        </p:nvPicPr>
        <p:blipFill>
          <a:blip r:embed="rId1"/>
          <a:stretch/>
        </p:blipFill>
        <p:spPr>
          <a:xfrm>
            <a:off x="1752480" y="209196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van gogh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91" name="Obraz 4" descr=""/>
          <p:cNvPicPr/>
          <p:nvPr/>
        </p:nvPicPr>
        <p:blipFill>
          <a:blip r:embed="rId1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Generative adversarial networks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276240" y="3323520"/>
            <a:ext cx="5467320" cy="342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" name="CustomShape 3"/>
          <p:cNvSpPr/>
          <p:nvPr/>
        </p:nvSpPr>
        <p:spPr>
          <a:xfrm>
            <a:off x="583200" y="2928240"/>
            <a:ext cx="2458080" cy="245808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25560" rIns="25560" tIns="25560" bIns="25560" anchor="ctr"/>
          <a:p>
            <a:pPr algn="ctr">
              <a:lnSpc>
                <a:spcPct val="90000"/>
              </a:lnSpc>
              <a:spcAft>
                <a:spcPts val="700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Poppins"/>
              </a:rPr>
              <a:t>Generator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241080" y="3444480"/>
            <a:ext cx="1425600" cy="1425600"/>
          </a:xfrm>
          <a:prstGeom prst="mathPlus">
            <a:avLst>
              <a:gd name="adj1" fmla="val 2352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5"/>
          <p:cNvSpPr/>
          <p:nvPr/>
        </p:nvSpPr>
        <p:spPr>
          <a:xfrm>
            <a:off x="4866840" y="2928240"/>
            <a:ext cx="2458080" cy="245808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23040" rIns="23040" tIns="23040" bIns="23040" anchor="ctr"/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Poppins"/>
              </a:rPr>
              <a:t>Dyskryminator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7524720" y="3444480"/>
            <a:ext cx="1425600" cy="1425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7"/>
          <p:cNvSpPr/>
          <p:nvPr/>
        </p:nvSpPr>
        <p:spPr>
          <a:xfrm>
            <a:off x="9150480" y="2928240"/>
            <a:ext cx="2458080" cy="245808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69840" rIns="69840" tIns="69840" bIns="69840" anchor="ctr"/>
          <a:p>
            <a:pPr algn="ctr">
              <a:lnSpc>
                <a:spcPct val="90000"/>
              </a:lnSpc>
              <a:spcAft>
                <a:spcPts val="1925"/>
              </a:spcAft>
            </a:pPr>
            <a:r>
              <a:rPr b="1" lang="en-US" sz="5500" spc="-1" strike="noStrike">
                <a:solidFill>
                  <a:srgbClr val="ffffff"/>
                </a:solidFill>
                <a:latin typeface="Poppins"/>
              </a:rPr>
              <a:t>GAN</a:t>
            </a:r>
            <a:endParaRPr b="0" lang="en-US" sz="55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van gogh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93" name="Obraz 4" descr=""/>
          <p:cNvPicPr/>
          <p:nvPr/>
        </p:nvPicPr>
        <p:blipFill>
          <a:blip r:embed="rId1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van gogh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95" name="Obraz 4" descr=""/>
          <p:cNvPicPr/>
          <p:nvPr/>
        </p:nvPicPr>
        <p:blipFill>
          <a:blip r:embed="rId1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Cechy twórczości – cezanne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97" name="Obraz 3" descr=""/>
          <p:cNvPicPr/>
          <p:nvPr/>
        </p:nvPicPr>
        <p:blipFill>
          <a:blip r:embed="rId1"/>
          <a:stretch/>
        </p:blipFill>
        <p:spPr>
          <a:xfrm>
            <a:off x="334080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98" name="Obraz 6" descr=""/>
          <p:cNvPicPr/>
          <p:nvPr/>
        </p:nvPicPr>
        <p:blipFill>
          <a:blip r:embed="rId2"/>
          <a:stretch/>
        </p:blipFill>
        <p:spPr>
          <a:xfrm>
            <a:off x="615168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99" name="Obraz 8" descr=""/>
          <p:cNvPicPr/>
          <p:nvPr/>
        </p:nvPicPr>
        <p:blipFill>
          <a:blip r:embed="rId3"/>
          <a:stretch/>
        </p:blipFill>
        <p:spPr>
          <a:xfrm>
            <a:off x="896256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200" name="Obraz 10" descr=""/>
          <p:cNvPicPr/>
          <p:nvPr/>
        </p:nvPicPr>
        <p:blipFill>
          <a:blip r:embed="rId4"/>
          <a:stretch/>
        </p:blipFill>
        <p:spPr>
          <a:xfrm>
            <a:off x="529920" y="2903400"/>
            <a:ext cx="2647800" cy="264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cezanne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02" name="Obraz 4" descr=""/>
          <p:cNvPicPr/>
          <p:nvPr/>
        </p:nvPicPr>
        <p:blipFill>
          <a:blip r:embed="rId1"/>
          <a:stretch/>
        </p:blipFill>
        <p:spPr>
          <a:xfrm>
            <a:off x="1752480" y="209196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cezanne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04" name="Obraz 4" descr=""/>
          <p:cNvPicPr/>
          <p:nvPr/>
        </p:nvPicPr>
        <p:blipFill>
          <a:blip r:embed="rId1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cezanne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06" name="Obraz 4" descr=""/>
          <p:cNvPicPr/>
          <p:nvPr/>
        </p:nvPicPr>
        <p:blipFill>
          <a:blip r:embed="rId1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– cezanne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08" name="Obraz 4" descr=""/>
          <p:cNvPicPr/>
          <p:nvPr/>
        </p:nvPicPr>
        <p:blipFill>
          <a:blip r:embed="rId1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3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4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5"/>
          <p:cNvSpPr/>
          <p:nvPr/>
        </p:nvSpPr>
        <p:spPr>
          <a:xfrm>
            <a:off x="0" y="638280"/>
            <a:ext cx="12191760" cy="621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" name="Obraz 3" descr=""/>
          <p:cNvPicPr/>
          <p:nvPr/>
        </p:nvPicPr>
        <p:blipFill>
          <a:blip r:embed="rId1"/>
          <a:stretch/>
        </p:blipFill>
        <p:spPr>
          <a:xfrm>
            <a:off x="446400" y="1307160"/>
            <a:ext cx="7346520" cy="4499640"/>
          </a:xfrm>
          <a:prstGeom prst="rect">
            <a:avLst/>
          </a:prstGeom>
          <a:ln>
            <a:noFill/>
          </a:ln>
        </p:spPr>
      </p:pic>
      <p:sp>
        <p:nvSpPr>
          <p:cNvPr id="215" name="CustomShape 6"/>
          <p:cNvSpPr/>
          <p:nvPr/>
        </p:nvSpPr>
        <p:spPr>
          <a:xfrm>
            <a:off x="8042040" y="723960"/>
            <a:ext cx="3702960" cy="566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TextShape 7"/>
          <p:cNvSpPr txBox="1"/>
          <p:nvPr/>
        </p:nvSpPr>
        <p:spPr>
          <a:xfrm>
            <a:off x="8309880" y="1153440"/>
            <a:ext cx="2940480" cy="2085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Jedno zdjęcie – trzy różne style 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>
            <a:alpha val="33000"/>
          </a:srgb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" name="CustomShape 4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5"/>
          <p:cNvSpPr/>
          <p:nvPr/>
        </p:nvSpPr>
        <p:spPr>
          <a:xfrm>
            <a:off x="0" y="638280"/>
            <a:ext cx="12191760" cy="621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"/>
          <p:cNvSpPr/>
          <p:nvPr/>
        </p:nvSpPr>
        <p:spPr>
          <a:xfrm>
            <a:off x="8042040" y="723960"/>
            <a:ext cx="3702960" cy="566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TextShape 7"/>
          <p:cNvSpPr txBox="1"/>
          <p:nvPr/>
        </p:nvSpPr>
        <p:spPr>
          <a:xfrm>
            <a:off x="8260200" y="1153440"/>
            <a:ext cx="2940480" cy="2085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p>
            <a:pPr>
              <a:lnSpc>
                <a:spcPct val="100000"/>
              </a:lnSpc>
            </a:pPr>
            <a:r>
              <a:rPr b="0" lang="en-US" sz="3600" spc="-1" strike="noStrike" cap="all">
                <a:solidFill>
                  <a:srgbClr val="ffffff"/>
                </a:solidFill>
                <a:latin typeface="Gill Sans MT"/>
              </a:rPr>
              <a:t>Jedno zdjęcie – trzy różne style 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24" name="Obraz 4" descr=""/>
          <p:cNvPicPr/>
          <p:nvPr/>
        </p:nvPicPr>
        <p:blipFill>
          <a:blip r:embed="rId1"/>
          <a:stretch/>
        </p:blipFill>
        <p:spPr>
          <a:xfrm>
            <a:off x="450720" y="1307160"/>
            <a:ext cx="7452000" cy="449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Ocena efektywności - FID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2032920" y="2318400"/>
            <a:ext cx="2579400" cy="3837240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2777760" anchor="ctr"/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Monet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2291040" y="3470760"/>
            <a:ext cx="2063520" cy="1156680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60920" rIns="127080" tIns="129240" bIns="129240" anchor="ctr"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b="0" lang="en-US" sz="5000" spc="-1" strike="noStrike">
                <a:solidFill>
                  <a:srgbClr val="000000"/>
                </a:solidFill>
                <a:latin typeface="Gill Sans MT"/>
              </a:rPr>
              <a:t>73,63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2291040" y="4805640"/>
            <a:ext cx="2063520" cy="1156680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60920" rIns="127080" tIns="129240" bIns="129240" anchor="ctr"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b="0" lang="en-US" sz="5000" spc="-1" strike="noStrike">
                <a:solidFill>
                  <a:srgbClr val="000000"/>
                </a:solidFill>
                <a:latin typeface="Gill Sans MT"/>
              </a:rPr>
              <a:t>97,28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4806000" y="2318400"/>
            <a:ext cx="2579400" cy="3837240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2777760" anchor="ctr"/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Van Gogh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5064120" y="3470760"/>
            <a:ext cx="2063520" cy="1156680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60920" rIns="127080" tIns="129240" bIns="129240" anchor="ctr"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b="0" lang="en-US" sz="5000" spc="-1" strike="noStrike">
                <a:solidFill>
                  <a:srgbClr val="000000"/>
                </a:solidFill>
                <a:latin typeface="Gill Sans MT"/>
              </a:rPr>
              <a:t>141,21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5064120" y="4805640"/>
            <a:ext cx="2063520" cy="1156680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60920" rIns="127080" tIns="129240" bIns="129240" anchor="ctr"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b="0" lang="en-US" sz="5000" spc="-1" strike="noStrike">
                <a:solidFill>
                  <a:srgbClr val="000000"/>
                </a:solidFill>
                <a:latin typeface="Gill Sans MT"/>
              </a:rPr>
              <a:t>196,56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32" name="CustomShape 8"/>
          <p:cNvSpPr/>
          <p:nvPr/>
        </p:nvSpPr>
        <p:spPr>
          <a:xfrm>
            <a:off x="7579440" y="2318400"/>
            <a:ext cx="2579400" cy="3837240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2777760" anchor="ctr"/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Cezanne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>
            <a:off x="7837200" y="3470760"/>
            <a:ext cx="2063520" cy="1156680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60920" rIns="127080" tIns="129240" bIns="129240" anchor="ctr"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b="0" lang="en-US" sz="5000" spc="-1" strike="noStrike">
                <a:solidFill>
                  <a:srgbClr val="000000"/>
                </a:solidFill>
                <a:latin typeface="Gill Sans MT"/>
              </a:rPr>
              <a:t>48,42</a:t>
            </a:r>
            <a:endParaRPr b="0" lang="en-US" sz="5000" spc="-1" strike="noStrike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7837200" y="4805640"/>
            <a:ext cx="2063520" cy="1156680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  <p:txBody>
          <a:bodyPr lIns="160920" rIns="127080" tIns="129240" bIns="129240" anchor="ctr"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b="0" lang="en-US" sz="5000" spc="-1" strike="noStrike">
                <a:solidFill>
                  <a:srgbClr val="000000"/>
                </a:solidFill>
                <a:latin typeface="Gill Sans MT"/>
              </a:rPr>
              <a:t>196,56</a:t>
            </a:r>
            <a:endParaRPr b="0" lang="en-US" sz="50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Generative adversarial networks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658520" y="2575800"/>
            <a:ext cx="10087200" cy="39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Obraz 18" descr=""/>
          <p:cNvPicPr/>
          <p:nvPr/>
        </p:nvPicPr>
        <p:blipFill>
          <a:blip r:embed="rId2"/>
          <a:stretch/>
        </p:blipFill>
        <p:spPr>
          <a:xfrm>
            <a:off x="445680" y="2092320"/>
            <a:ext cx="10087200" cy="3905280"/>
          </a:xfrm>
          <a:prstGeom prst="rect">
            <a:avLst/>
          </a:prstGeom>
          <a:ln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445680" y="2092320"/>
            <a:ext cx="10087200" cy="390528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Monet - Cykl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6" name="Obraz 4" descr=""/>
          <p:cNvPicPr/>
          <p:nvPr/>
        </p:nvPicPr>
        <p:blipFill>
          <a:blip r:embed="rId1"/>
          <a:stretch/>
        </p:blipFill>
        <p:spPr>
          <a:xfrm>
            <a:off x="1902960" y="2101320"/>
            <a:ext cx="838548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Van gogh - cykl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8" name="Obraz 4" descr=""/>
          <p:cNvPicPr/>
          <p:nvPr/>
        </p:nvPicPr>
        <p:blipFill>
          <a:blip r:embed="rId1"/>
          <a:stretch/>
        </p:blipFill>
        <p:spPr>
          <a:xfrm>
            <a:off x="1902960" y="2101320"/>
            <a:ext cx="838548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Cezanne - cykl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40" name="Obraz 4" descr=""/>
          <p:cNvPicPr/>
          <p:nvPr/>
        </p:nvPicPr>
        <p:blipFill>
          <a:blip r:embed="rId1"/>
          <a:stretch/>
        </p:blipFill>
        <p:spPr>
          <a:xfrm>
            <a:off x="1902960" y="2101320"/>
            <a:ext cx="838548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Cycle gan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47840" y="2180520"/>
            <a:ext cx="5647680" cy="41918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just">
              <a:lnSpc>
                <a:spcPct val="170000"/>
              </a:lnSpc>
              <a:spcBef>
                <a:spcPts val="360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333333"/>
                </a:solidFill>
                <a:latin typeface="Poppins"/>
              </a:rPr>
              <a:t>W technice CycleGAN dwa generatory współpracują ze sobą, aby przekształcić obraz w jedną stronę, a następnie to przekształcenie odwrócić. 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  <a:p>
            <a:pPr algn="just">
              <a:lnSpc>
                <a:spcPct val="170000"/>
              </a:lnSpc>
              <a:spcBef>
                <a:spcPts val="360"/>
              </a:spcBef>
              <a:spcAft>
                <a:spcPts val="601"/>
              </a:spcAft>
            </a:pPr>
            <a:r>
              <a:rPr b="0" lang="en-US" sz="1800" spc="-1" strike="noStrike">
                <a:solidFill>
                  <a:srgbClr val="333333"/>
                </a:solidFill>
                <a:latin typeface="Poppins"/>
              </a:rPr>
              <a:t>Zrekonstruowany w taki sposób obraz powinien wyglądać identycznie, jak ten oryginalny.</a:t>
            </a:r>
            <a:endParaRPr b="0" lang="en-US" sz="1800" spc="-1" strike="noStrike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6508800" y="1986120"/>
            <a:ext cx="5234760" cy="4512600"/>
          </a:xfrm>
          <a:prstGeom prst="rect">
            <a:avLst/>
          </a:prstGeom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115" name="Obraz 4" descr=""/>
          <p:cNvPicPr/>
          <p:nvPr/>
        </p:nvPicPr>
        <p:blipFill>
          <a:blip r:embed="rId2"/>
          <a:stretch/>
        </p:blipFill>
        <p:spPr>
          <a:xfrm>
            <a:off x="7057440" y="2601360"/>
            <a:ext cx="4137480" cy="305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Wybór technologii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7" name="Line 2"/>
          <p:cNvSpPr/>
          <p:nvPr/>
        </p:nvSpPr>
        <p:spPr>
          <a:xfrm>
            <a:off x="4998240" y="5413320"/>
            <a:ext cx="3144960" cy="360"/>
          </a:xfrm>
          <a:prstGeom prst="line">
            <a:avLst/>
          </a:prstGeom>
          <a:ln>
            <a:noFill/>
          </a:ln>
        </p:spPr>
        <p:style>
          <a:lnRef idx="2"/>
          <a:fillRef idx="0"/>
          <a:effectRef idx="0"/>
          <a:fontRef idx="minor"/>
        </p:style>
      </p:sp>
      <p:sp>
        <p:nvSpPr>
          <p:cNvPr id="118" name="Line 3"/>
          <p:cNvSpPr/>
          <p:nvPr/>
        </p:nvSpPr>
        <p:spPr>
          <a:xfrm>
            <a:off x="4998240" y="3223440"/>
            <a:ext cx="3144960" cy="360"/>
          </a:xfrm>
          <a:prstGeom prst="line">
            <a:avLst/>
          </a:prstGeom>
          <a:ln>
            <a:noFill/>
          </a:ln>
        </p:spPr>
        <p:style>
          <a:lnRef idx="2"/>
          <a:fillRef idx="0"/>
          <a:effectRef idx="0"/>
          <a:fontRef idx="minor"/>
        </p:style>
      </p:sp>
      <p:sp>
        <p:nvSpPr>
          <p:cNvPr id="119" name="CustomShape 4"/>
          <p:cNvSpPr/>
          <p:nvPr/>
        </p:nvSpPr>
        <p:spPr>
          <a:xfrm>
            <a:off x="3246480" y="2566440"/>
            <a:ext cx="3503520" cy="3503520"/>
          </a:xfrm>
          <a:prstGeom prst="ellipse">
            <a:avLst/>
          </a:prstGeom>
          <a:blipFill>
            <a:blip r:embed="rId1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20" name="CustomShape 5"/>
          <p:cNvSpPr/>
          <p:nvPr/>
        </p:nvSpPr>
        <p:spPr>
          <a:xfrm>
            <a:off x="3877200" y="4426920"/>
            <a:ext cx="2242080" cy="115596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0" rIns="0" tIns="0" bIns="0" anchor="b"/>
          <a:p>
            <a:pPr algn="ctr">
              <a:lnSpc>
                <a:spcPct val="90000"/>
              </a:lnSpc>
              <a:spcAft>
                <a:spcPts val="2276"/>
              </a:spcAft>
            </a:pPr>
            <a:r>
              <a:rPr b="0" lang="en-US" sz="6500" spc="-1" strike="noStrike">
                <a:solidFill>
                  <a:srgbClr val="ffffff"/>
                </a:solidFill>
                <a:latin typeface="Gill Sans MT"/>
              </a:rPr>
              <a:t> </a:t>
            </a:r>
            <a:endParaRPr b="0" lang="en-US" sz="6500" spc="-1" strike="noStrike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7486200" y="2566440"/>
            <a:ext cx="1313640" cy="131364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22" name="CustomShape 7"/>
          <p:cNvSpPr/>
          <p:nvPr/>
        </p:nvSpPr>
        <p:spPr>
          <a:xfrm>
            <a:off x="8800200" y="2566440"/>
            <a:ext cx="145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47680" rIns="247680" tIns="0" bIns="0" anchor="ctr"/>
          <a:p>
            <a:pPr>
              <a:lnSpc>
                <a:spcPct val="90000"/>
              </a:lnSpc>
              <a:spcAft>
                <a:spcPts val="2276"/>
              </a:spcAft>
            </a:pPr>
            <a:r>
              <a:rPr b="0" lang="en-US" sz="6500" spc="-1" strike="noStrike">
                <a:solidFill>
                  <a:srgbClr val="000000"/>
                </a:solidFill>
                <a:latin typeface="Gill Sans MT"/>
              </a:rPr>
              <a:t> </a:t>
            </a:r>
            <a:endParaRPr b="0" lang="en-US" sz="6500" spc="-1" strike="noStrike">
              <a:latin typeface="Arial"/>
            </a:endParaRPr>
          </a:p>
        </p:txBody>
      </p:sp>
      <p:sp>
        <p:nvSpPr>
          <p:cNvPr id="123" name="CustomShape 8"/>
          <p:cNvSpPr/>
          <p:nvPr/>
        </p:nvSpPr>
        <p:spPr>
          <a:xfrm>
            <a:off x="7486200" y="4756320"/>
            <a:ext cx="1313640" cy="1313640"/>
          </a:xfrm>
          <a:prstGeom prst="ellipse">
            <a:avLst/>
          </a:prstGeom>
          <a:blipFill>
            <a:blip r:embed="rId3"/>
            <a:stretch>
              <a:fillRect l="0" t="-79345" r="0" b="-79345"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/>
          <a:fillRef idx="0"/>
          <a:effectRef idx="0"/>
          <a:fontRef idx="minor"/>
        </p:style>
      </p:sp>
      <p:sp>
        <p:nvSpPr>
          <p:cNvPr id="124" name="CustomShape 9"/>
          <p:cNvSpPr/>
          <p:nvPr/>
        </p:nvSpPr>
        <p:spPr>
          <a:xfrm>
            <a:off x="8800200" y="4756320"/>
            <a:ext cx="145080" cy="131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47680" rIns="247680" tIns="0" bIns="0" anchor="ctr"/>
          <a:p>
            <a:pPr>
              <a:lnSpc>
                <a:spcPct val="90000"/>
              </a:lnSpc>
              <a:spcAft>
                <a:spcPts val="2276"/>
              </a:spcAft>
            </a:pPr>
            <a:r>
              <a:rPr b="0" lang="en-US" sz="6500" spc="-1" strike="noStrike">
                <a:solidFill>
                  <a:srgbClr val="000000"/>
                </a:solidFill>
                <a:latin typeface="Gill Sans MT"/>
              </a:rPr>
              <a:t> </a:t>
            </a:r>
            <a:endParaRPr b="0" lang="en-US" sz="65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- monet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1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27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- monet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10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30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 algn="ctr">
              <a:lnSpc>
                <a:spcPct val="100000"/>
              </a:lnSpc>
            </a:pPr>
            <a:r>
              <a:rPr b="1" lang="en-US" sz="3600" spc="-1" strike="noStrike" cap="all">
                <a:solidFill>
                  <a:srgbClr val="ffffff"/>
                </a:solidFill>
                <a:latin typeface="Poppins"/>
              </a:rPr>
              <a:t>Efekty - monet</a:t>
            </a:r>
            <a:endParaRPr b="0" lang="en-US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b="0" i="1" lang="en-US" sz="1600" spc="-1" strike="noStrike">
                <a:solidFill>
                  <a:srgbClr val="3d3d3d"/>
                </a:solidFill>
                <a:latin typeface="Gill Sans MT"/>
              </a:rPr>
              <a:t>Epoka 20</a:t>
            </a:r>
            <a:endParaRPr b="0" lang="en-US" sz="1600" spc="-1" strike="noStrike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33" name="Obraz 4" descr=""/>
          <p:cNvPicPr/>
          <p:nvPr/>
        </p:nvPicPr>
        <p:blipFill>
          <a:blip r:embed="rId1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518</TotalTime>
  <Application>LibreOffice/5.4.4.2$Windows_X86_64 LibreOffice_project/2524958677847fb3bb44820e40380acbe820f960</Application>
  <Words>279</Words>
  <Paragraphs>80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2022-05-27T07:04:34Z</dcterms:created>
  <dc:creator>magdalenafalkowska00@wp.pl</dc:creator>
  <dc:description/>
  <dc:language>en-US</dc:language>
  <cp:lastModifiedBy/>
  <dcterms:modified xsi:type="dcterms:W3CDTF">2022-06-02T11:46:07Z</dcterms:modified>
  <cp:revision>19</cp:revision>
  <dc:subject/>
  <dc:title>Prezentacja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Panoramiczny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42</vt:i4>
  </property>
</Properties>
</file>